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4" d="100"/>
          <a:sy n="64" d="100"/>
        </p:scale>
        <p:origin x="23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390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1122521"/>
            <a:ext cx="7477601" cy="2874645"/>
          </a:xfrm>
          <a:prstGeom prst="rect">
            <a:avLst/>
          </a:prstGeom>
          <a:noFill/>
          <a:ln/>
        </p:spPr>
        <p:txBody>
          <a:bodyPr wrap="square" rtlCol="0" anchor="t"/>
          <a:lstStyle/>
          <a:p>
            <a:pPr marL="0" indent="0">
              <a:lnSpc>
                <a:spcPts val="7545"/>
              </a:lnSpc>
              <a:buNone/>
            </a:pPr>
            <a:r>
              <a:rPr lang="en-US" sz="6036" b="1" dirty="0">
                <a:solidFill>
                  <a:srgbClr val="FFFFFF"/>
                </a:solidFill>
                <a:latin typeface="Syne" pitchFamily="34" charset="0"/>
                <a:ea typeface="Syne" pitchFamily="34" charset="-122"/>
                <a:cs typeface="Syne" pitchFamily="34" charset="-120"/>
              </a:rPr>
              <a:t>Hospital Management System </a:t>
            </a:r>
            <a:endParaRPr lang="en-US" sz="6036" dirty="0"/>
          </a:p>
        </p:txBody>
      </p:sp>
      <p:sp>
        <p:nvSpPr>
          <p:cNvPr id="6" name="Text 3"/>
          <p:cNvSpPr/>
          <p:nvPr/>
        </p:nvSpPr>
        <p:spPr>
          <a:xfrm>
            <a:off x="6319599" y="4330422"/>
            <a:ext cx="7477601" cy="355402"/>
          </a:xfrm>
          <a:prstGeom prst="rect">
            <a:avLst/>
          </a:prstGeom>
          <a:noFill/>
          <a:ln/>
        </p:spPr>
        <p:txBody>
          <a:bodyPr wrap="none" rtlCol="0" anchor="t"/>
          <a:lstStyle/>
          <a:p>
            <a:pPr marL="0" indent="0">
              <a:lnSpc>
                <a:spcPts val="2799"/>
              </a:lnSpc>
              <a:buNone/>
            </a:pPr>
            <a:r>
              <a:rPr lang="en-US" sz="1750" b="1" dirty="0">
                <a:solidFill>
                  <a:srgbClr val="D9E1FF"/>
                </a:solidFill>
                <a:latin typeface="Arimo" pitchFamily="34" charset="0"/>
                <a:ea typeface="Arimo" pitchFamily="34" charset="-122"/>
                <a:cs typeface="Arimo" pitchFamily="34" charset="-120"/>
              </a:rPr>
              <a:t>DONE BY, M.MITHESH (AP22110010195)</a:t>
            </a:r>
            <a:endParaRPr lang="en-US" sz="1750" dirty="0"/>
          </a:p>
        </p:txBody>
      </p:sp>
      <p:sp>
        <p:nvSpPr>
          <p:cNvPr id="7" name="Text 4"/>
          <p:cNvSpPr/>
          <p:nvPr/>
        </p:nvSpPr>
        <p:spPr>
          <a:xfrm>
            <a:off x="6319599" y="4935736"/>
            <a:ext cx="7477601" cy="355402"/>
          </a:xfrm>
          <a:prstGeom prst="rect">
            <a:avLst/>
          </a:prstGeom>
          <a:noFill/>
          <a:ln/>
        </p:spPr>
        <p:txBody>
          <a:bodyPr wrap="none" rtlCol="0" anchor="t"/>
          <a:lstStyle/>
          <a:p>
            <a:pPr marL="0" indent="0">
              <a:lnSpc>
                <a:spcPts val="2799"/>
              </a:lnSpc>
              <a:buNone/>
            </a:pPr>
            <a:r>
              <a:rPr lang="en-US" sz="1750" b="1" dirty="0">
                <a:solidFill>
                  <a:srgbClr val="D9E1FF"/>
                </a:solidFill>
                <a:latin typeface="Arimo" pitchFamily="34" charset="0"/>
                <a:ea typeface="Arimo" pitchFamily="34" charset="-122"/>
                <a:cs typeface="Arimo" pitchFamily="34" charset="-120"/>
              </a:rPr>
              <a:t>                  P.KRANTHI(AP22110010146)</a:t>
            </a:r>
            <a:endParaRPr lang="en-US" sz="1750" dirty="0"/>
          </a:p>
        </p:txBody>
      </p:sp>
      <p:sp>
        <p:nvSpPr>
          <p:cNvPr id="8" name="Text 5"/>
          <p:cNvSpPr/>
          <p:nvPr/>
        </p:nvSpPr>
        <p:spPr>
          <a:xfrm>
            <a:off x="6319599" y="5541050"/>
            <a:ext cx="7477601" cy="355402"/>
          </a:xfrm>
          <a:prstGeom prst="rect">
            <a:avLst/>
          </a:prstGeom>
          <a:noFill/>
          <a:ln/>
        </p:spPr>
        <p:txBody>
          <a:bodyPr wrap="none" rtlCol="0" anchor="t"/>
          <a:lstStyle/>
          <a:p>
            <a:pPr marL="0" indent="0">
              <a:lnSpc>
                <a:spcPts val="2799"/>
              </a:lnSpc>
              <a:buNone/>
            </a:pPr>
            <a:r>
              <a:rPr lang="en-US" sz="1750" b="1" dirty="0">
                <a:solidFill>
                  <a:srgbClr val="D9E1FF"/>
                </a:solidFill>
                <a:latin typeface="Arimo" pitchFamily="34" charset="0"/>
                <a:ea typeface="Arimo" pitchFamily="34" charset="-122"/>
                <a:cs typeface="Arimo" pitchFamily="34" charset="-120"/>
              </a:rPr>
              <a:t>                  P.ANUJ KUMAR(AP22110010165)</a:t>
            </a:r>
            <a:endParaRPr lang="en-US" sz="1750" dirty="0"/>
          </a:p>
        </p:txBody>
      </p:sp>
      <p:sp>
        <p:nvSpPr>
          <p:cNvPr id="9" name="Text 6"/>
          <p:cNvSpPr/>
          <p:nvPr/>
        </p:nvSpPr>
        <p:spPr>
          <a:xfrm>
            <a:off x="6319599" y="6146363"/>
            <a:ext cx="7477601" cy="355402"/>
          </a:xfrm>
          <a:prstGeom prst="rect">
            <a:avLst/>
          </a:prstGeom>
          <a:noFill/>
          <a:ln/>
        </p:spPr>
        <p:txBody>
          <a:bodyPr wrap="none" rtlCol="0" anchor="t"/>
          <a:lstStyle/>
          <a:p>
            <a:pPr marL="0" indent="0">
              <a:lnSpc>
                <a:spcPts val="2799"/>
              </a:lnSpc>
              <a:buNone/>
            </a:pPr>
            <a:r>
              <a:rPr lang="en-US" sz="1750" b="1" dirty="0">
                <a:solidFill>
                  <a:srgbClr val="D9E1FF"/>
                </a:solidFill>
                <a:latin typeface="Arimo" pitchFamily="34" charset="0"/>
                <a:ea typeface="Arimo" pitchFamily="34" charset="-122"/>
                <a:cs typeface="Arimo" pitchFamily="34" charset="-120"/>
              </a:rPr>
              <a:t>                  A.SOMANADAH SAI(AP22110010197)</a:t>
            </a:r>
            <a:endParaRPr lang="en-US" sz="1750" dirty="0"/>
          </a:p>
        </p:txBody>
      </p:sp>
      <p:sp>
        <p:nvSpPr>
          <p:cNvPr id="10" name="Text 7"/>
          <p:cNvSpPr/>
          <p:nvPr/>
        </p:nvSpPr>
        <p:spPr>
          <a:xfrm>
            <a:off x="6319599" y="6751677"/>
            <a:ext cx="7477601" cy="355402"/>
          </a:xfrm>
          <a:prstGeom prst="rect">
            <a:avLst/>
          </a:prstGeom>
          <a:noFill/>
          <a:ln/>
        </p:spPr>
        <p:txBody>
          <a:bodyPr wrap="none" rtlCol="0" anchor="t"/>
          <a:lstStyle/>
          <a:p>
            <a:pPr marL="0" indent="0">
              <a:lnSpc>
                <a:spcPts val="2799"/>
              </a:lnSpc>
              <a:buNone/>
            </a:pPr>
            <a:r>
              <a:rPr lang="en-US" sz="1750" b="1" dirty="0">
                <a:solidFill>
                  <a:srgbClr val="D9E1FF"/>
                </a:solidFill>
                <a:latin typeface="Arimo" pitchFamily="34" charset="0"/>
                <a:ea typeface="Arimo" pitchFamily="34" charset="-122"/>
                <a:cs typeface="Arimo" pitchFamily="34" charset="-120"/>
              </a:rPr>
              <a:t>                  B.GANESH(AP22110011532)</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1413034"/>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CONCLUSION:</a:t>
            </a:r>
            <a:endParaRPr lang="en-US" sz="4374" dirty="0"/>
          </a:p>
        </p:txBody>
      </p:sp>
      <p:sp>
        <p:nvSpPr>
          <p:cNvPr id="5" name="Text 3"/>
          <p:cNvSpPr/>
          <p:nvPr/>
        </p:nvSpPr>
        <p:spPr>
          <a:xfrm>
            <a:off x="2348389" y="2551748"/>
            <a:ext cx="9933503" cy="4264819"/>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In conclusion, the integration of a Database Management System (DBMS) in hospital management systems revolutionizes healthcare administration by centralizing and organizing vast amounts of critical data efficiently. DBMS ensures data integrity, accessibility, and security, essential for maintaining patient confidentiality and regulatory compliance. Through streamlined data management processes, hospitals can optimize resource allocation, enhance decision-making, and improve overall operational efficiency. Real-time access to patient records and administrative information enables healthcare professionals to deliver timely and personalized care. Moreover, DBMS facilitates seamless communication among hospital staff, fostering collaboration and coordination across departments. However, successful implementation requires robust infrastructure, comprehensive training, and ongoing maintenance to ensure system reliability and user satisfaction. Despite challenges, DBMS in hospital management systems represents a cornerstone in modern healthcare, driving innovation, and ultimately, improving patient outcomes.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2487454"/>
            <a:ext cx="9933503" cy="1388745"/>
          </a:xfrm>
          <a:prstGeom prst="rect">
            <a:avLst/>
          </a:prstGeom>
          <a:noFill/>
          <a:ln/>
        </p:spPr>
        <p:txBody>
          <a:bodyPr wrap="squar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HOSPITAL MANAGEMENT SYSTEM Overview</a:t>
            </a:r>
            <a:endParaRPr lang="en-US" sz="4374" dirty="0"/>
          </a:p>
        </p:txBody>
      </p:sp>
      <p:sp>
        <p:nvSpPr>
          <p:cNvPr id="5" name="Text 3"/>
          <p:cNvSpPr/>
          <p:nvPr/>
        </p:nvSpPr>
        <p:spPr>
          <a:xfrm>
            <a:off x="2348389" y="4320540"/>
            <a:ext cx="9933503"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A comprehensive hospital management system streamlines patient care, optimizes resources, and enhances operational efficiency. This system integrates various modules to manage patient data, doctor information, room availability, and billing, while providing analytical insights to improve overall healthcare delivery.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1465778"/>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INTRODUCTION:</a:t>
            </a:r>
            <a:endParaRPr lang="en-US" sz="4374" dirty="0"/>
          </a:p>
        </p:txBody>
      </p:sp>
      <p:sp>
        <p:nvSpPr>
          <p:cNvPr id="5" name="Text 3"/>
          <p:cNvSpPr/>
          <p:nvPr/>
        </p:nvSpPr>
        <p:spPr>
          <a:xfrm>
            <a:off x="2348389" y="2604492"/>
            <a:ext cx="9933503" cy="355401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The project on Hospital Management System is designed to optimize healthcare administration and enhance patient care delivery. The system comprises modules for Doctor Management, Patient Management, Patient Treatment, Room Assignments. It encompasses various entities crucial to the hospital managing domain. Doctor Management facilitates efficient tracking and record-keeping through and essential attributes. Similarly, Patient Management ensures streamlined handling of patient data. The Billing System transparently generates invoices for medical services and accommodation, enhancing financial transparency within the healthcare facility. Room Assignments are made based on medical needs, ensuring seamless coordination and enhancing patient comfort throughout their stay. The system also includes comprehensive patient records, appointment scheduling.</a:t>
            </a:r>
            <a:endParaRPr lang="en-US" sz="1750" dirty="0"/>
          </a:p>
        </p:txBody>
      </p:sp>
      <p:sp>
        <p:nvSpPr>
          <p:cNvPr id="6" name="Text 4"/>
          <p:cNvSpPr/>
          <p:nvPr/>
        </p:nvSpPr>
        <p:spPr>
          <a:xfrm>
            <a:off x="2348389" y="6408420"/>
            <a:ext cx="9933503"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1518285"/>
            <a:ext cx="9933503" cy="1388745"/>
          </a:xfrm>
          <a:prstGeom prst="rect">
            <a:avLst/>
          </a:prstGeom>
          <a:noFill/>
          <a:ln/>
        </p:spPr>
        <p:txBody>
          <a:bodyPr wrap="squar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Patient Registration and Records</a:t>
            </a:r>
            <a:endParaRPr lang="en-US" sz="4374" dirty="0"/>
          </a:p>
        </p:txBody>
      </p:sp>
      <p:sp>
        <p:nvSpPr>
          <p:cNvPr id="5" name="Text 3"/>
          <p:cNvSpPr/>
          <p:nvPr/>
        </p:nvSpPr>
        <p:spPr>
          <a:xfrm>
            <a:off x="2348389" y="3462457"/>
            <a:ext cx="277749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Patient Data</a:t>
            </a:r>
            <a:endParaRPr lang="en-US" sz="2187" dirty="0"/>
          </a:p>
        </p:txBody>
      </p:sp>
      <p:sp>
        <p:nvSpPr>
          <p:cNvPr id="6" name="Text 4"/>
          <p:cNvSpPr/>
          <p:nvPr/>
        </p:nvSpPr>
        <p:spPr>
          <a:xfrm>
            <a:off x="2348389" y="4031813"/>
            <a:ext cx="2949416" cy="1777008"/>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The system captures essential patient information such as name, age, area of treatment, phone number, gender, patient ID, and email.</a:t>
            </a:r>
            <a:endParaRPr lang="en-US" sz="1750" dirty="0"/>
          </a:p>
        </p:txBody>
      </p:sp>
      <p:sp>
        <p:nvSpPr>
          <p:cNvPr id="7" name="Text 5"/>
          <p:cNvSpPr/>
          <p:nvPr/>
        </p:nvSpPr>
        <p:spPr>
          <a:xfrm>
            <a:off x="5847398" y="3462457"/>
            <a:ext cx="2949416" cy="694373"/>
          </a:xfrm>
          <a:prstGeom prst="rect">
            <a:avLst/>
          </a:prstGeom>
          <a:noFill/>
          <a:ln/>
        </p:spPr>
        <p:txBody>
          <a:bodyPr wrap="squar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Appointment Scheduling</a:t>
            </a:r>
            <a:endParaRPr lang="en-US" sz="2187" dirty="0"/>
          </a:p>
        </p:txBody>
      </p:sp>
      <p:sp>
        <p:nvSpPr>
          <p:cNvPr id="8" name="Text 6"/>
          <p:cNvSpPr/>
          <p:nvPr/>
        </p:nvSpPr>
        <p:spPr>
          <a:xfrm>
            <a:off x="5847398" y="4379000"/>
            <a:ext cx="2949416" cy="2132409"/>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Patients can book appointments and view available slots, enabling efficient resource allocation and patient flow management.</a:t>
            </a:r>
            <a:endParaRPr lang="en-US" sz="1750" dirty="0"/>
          </a:p>
        </p:txBody>
      </p:sp>
      <p:sp>
        <p:nvSpPr>
          <p:cNvPr id="9" name="Text 7"/>
          <p:cNvSpPr/>
          <p:nvPr/>
        </p:nvSpPr>
        <p:spPr>
          <a:xfrm>
            <a:off x="9346406" y="3462457"/>
            <a:ext cx="2949416" cy="694373"/>
          </a:xfrm>
          <a:prstGeom prst="rect">
            <a:avLst/>
          </a:prstGeom>
          <a:noFill/>
          <a:ln/>
        </p:spPr>
        <p:txBody>
          <a:bodyPr wrap="squar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Electronic Medical Records</a:t>
            </a:r>
            <a:endParaRPr lang="en-US" sz="2187" dirty="0"/>
          </a:p>
        </p:txBody>
      </p:sp>
      <p:sp>
        <p:nvSpPr>
          <p:cNvPr id="10" name="Text 8"/>
          <p:cNvSpPr/>
          <p:nvPr/>
        </p:nvSpPr>
        <p:spPr>
          <a:xfrm>
            <a:off x="9346406" y="4379000"/>
            <a:ext cx="2949416" cy="2132409"/>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The system maintains comprehensive electronic medical records, ensuring secure storage and easy access to patient history and test results.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348389" y="3465195"/>
            <a:ext cx="8078748"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Doctor Data Management</a:t>
            </a:r>
            <a:endParaRPr lang="en-US" sz="4374" dirty="0"/>
          </a:p>
        </p:txBody>
      </p:sp>
      <p:sp>
        <p:nvSpPr>
          <p:cNvPr id="6" name="Shape 3"/>
          <p:cNvSpPr/>
          <p:nvPr/>
        </p:nvSpPr>
        <p:spPr>
          <a:xfrm>
            <a:off x="2348389" y="4492823"/>
            <a:ext cx="3163014" cy="3048953"/>
          </a:xfrm>
          <a:prstGeom prst="roundRect">
            <a:avLst>
              <a:gd name="adj" fmla="val 2186"/>
            </a:avLst>
          </a:prstGeom>
          <a:solidFill>
            <a:srgbClr val="1E1B4A"/>
          </a:solidFill>
          <a:ln/>
        </p:spPr>
      </p:sp>
      <p:sp>
        <p:nvSpPr>
          <p:cNvPr id="7" name="Text 4"/>
          <p:cNvSpPr/>
          <p:nvPr/>
        </p:nvSpPr>
        <p:spPr>
          <a:xfrm>
            <a:off x="2570559" y="4714994"/>
            <a:ext cx="2718673"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Doctor Profiles</a:t>
            </a:r>
            <a:endParaRPr lang="en-US" sz="2187" dirty="0"/>
          </a:p>
        </p:txBody>
      </p:sp>
      <p:sp>
        <p:nvSpPr>
          <p:cNvPr id="8" name="Text 5"/>
          <p:cNvSpPr/>
          <p:nvPr/>
        </p:nvSpPr>
        <p:spPr>
          <a:xfrm>
            <a:off x="2570559" y="5195411"/>
            <a:ext cx="2718673" cy="1777008"/>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The system stores details about doctors, including their area of treatment, qualification, and unique doctor ID.</a:t>
            </a:r>
            <a:endParaRPr lang="en-US" sz="1750" dirty="0"/>
          </a:p>
        </p:txBody>
      </p:sp>
      <p:sp>
        <p:nvSpPr>
          <p:cNvPr id="9" name="Shape 6"/>
          <p:cNvSpPr/>
          <p:nvPr/>
        </p:nvSpPr>
        <p:spPr>
          <a:xfrm>
            <a:off x="5733574" y="4492823"/>
            <a:ext cx="3163014" cy="3048953"/>
          </a:xfrm>
          <a:prstGeom prst="roundRect">
            <a:avLst>
              <a:gd name="adj" fmla="val 2186"/>
            </a:avLst>
          </a:prstGeom>
          <a:solidFill>
            <a:srgbClr val="1E1B4A"/>
          </a:solidFill>
          <a:ln/>
        </p:spPr>
      </p:sp>
      <p:sp>
        <p:nvSpPr>
          <p:cNvPr id="10" name="Text 7"/>
          <p:cNvSpPr/>
          <p:nvPr/>
        </p:nvSpPr>
        <p:spPr>
          <a:xfrm>
            <a:off x="5955744" y="4714994"/>
            <a:ext cx="2718673" cy="694373"/>
          </a:xfrm>
          <a:prstGeom prst="rect">
            <a:avLst/>
          </a:prstGeom>
          <a:noFill/>
          <a:ln/>
        </p:spPr>
        <p:txBody>
          <a:bodyPr wrap="squar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Appointment Scheduling</a:t>
            </a:r>
            <a:endParaRPr lang="en-US" sz="2187" dirty="0"/>
          </a:p>
        </p:txBody>
      </p:sp>
      <p:sp>
        <p:nvSpPr>
          <p:cNvPr id="11" name="Text 8"/>
          <p:cNvSpPr/>
          <p:nvPr/>
        </p:nvSpPr>
        <p:spPr>
          <a:xfrm>
            <a:off x="5955744" y="5542598"/>
            <a:ext cx="2718673" cy="1777008"/>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Doctors can view their schedules and manage appointments, facilitating seamless patient-doctor interactions.</a:t>
            </a:r>
            <a:endParaRPr lang="en-US" sz="1750" dirty="0"/>
          </a:p>
        </p:txBody>
      </p:sp>
      <p:sp>
        <p:nvSpPr>
          <p:cNvPr id="12" name="Shape 9"/>
          <p:cNvSpPr/>
          <p:nvPr/>
        </p:nvSpPr>
        <p:spPr>
          <a:xfrm>
            <a:off x="9118759" y="4492823"/>
            <a:ext cx="3163014" cy="3048953"/>
          </a:xfrm>
          <a:prstGeom prst="roundRect">
            <a:avLst>
              <a:gd name="adj" fmla="val 2186"/>
            </a:avLst>
          </a:prstGeom>
          <a:solidFill>
            <a:srgbClr val="1E1B4A"/>
          </a:solidFill>
          <a:ln/>
        </p:spPr>
      </p:sp>
      <p:sp>
        <p:nvSpPr>
          <p:cNvPr id="13" name="Text 10"/>
          <p:cNvSpPr/>
          <p:nvPr/>
        </p:nvSpPr>
        <p:spPr>
          <a:xfrm>
            <a:off x="9340929" y="4714994"/>
            <a:ext cx="2718673" cy="694373"/>
          </a:xfrm>
          <a:prstGeom prst="rect">
            <a:avLst/>
          </a:prstGeom>
          <a:noFill/>
          <a:ln/>
        </p:spPr>
        <p:txBody>
          <a:bodyPr wrap="squar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Charge Management</a:t>
            </a:r>
            <a:endParaRPr lang="en-US" sz="2187" dirty="0"/>
          </a:p>
        </p:txBody>
      </p:sp>
      <p:sp>
        <p:nvSpPr>
          <p:cNvPr id="14" name="Text 11"/>
          <p:cNvSpPr/>
          <p:nvPr/>
        </p:nvSpPr>
        <p:spPr>
          <a:xfrm>
            <a:off x="9340929" y="5542598"/>
            <a:ext cx="2718673"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The system tracks doctor charges, ensuring accurate billing and financial management.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2518529"/>
          </a:xfrm>
          <a:prstGeom prst="rect">
            <a:avLst/>
          </a:prstGeom>
        </p:spPr>
      </p:pic>
      <p:sp>
        <p:nvSpPr>
          <p:cNvPr id="5" name="Text 2"/>
          <p:cNvSpPr/>
          <p:nvPr/>
        </p:nvSpPr>
        <p:spPr>
          <a:xfrm>
            <a:off x="2811304" y="3072527"/>
            <a:ext cx="7102316" cy="629603"/>
          </a:xfrm>
          <a:prstGeom prst="rect">
            <a:avLst/>
          </a:prstGeom>
          <a:noFill/>
          <a:ln/>
        </p:spPr>
        <p:txBody>
          <a:bodyPr wrap="none" rtlCol="0" anchor="t"/>
          <a:lstStyle/>
          <a:p>
            <a:pPr marL="0" indent="0">
              <a:lnSpc>
                <a:spcPts val="4958"/>
              </a:lnSpc>
              <a:buNone/>
            </a:pPr>
            <a:r>
              <a:rPr lang="en-US" sz="3966" b="1" dirty="0">
                <a:solidFill>
                  <a:srgbClr val="FFFFFF"/>
                </a:solidFill>
                <a:latin typeface="Syne" pitchFamily="34" charset="0"/>
                <a:ea typeface="Syne" pitchFamily="34" charset="-122"/>
                <a:cs typeface="Syne" pitchFamily="34" charset="-120"/>
              </a:rPr>
              <a:t>Room Data Management</a:t>
            </a:r>
            <a:endParaRPr lang="en-US" sz="3966" dirty="0"/>
          </a:p>
        </p:txBody>
      </p:sp>
      <p:pic>
        <p:nvPicPr>
          <p:cNvPr id="6" name="Image 1" descr="preencoded.png"/>
          <p:cNvPicPr>
            <a:picLocks noChangeAspect="1"/>
          </p:cNvPicPr>
          <p:nvPr/>
        </p:nvPicPr>
        <p:blipFill>
          <a:blip r:embed="rId4"/>
          <a:stretch>
            <a:fillRect/>
          </a:stretch>
        </p:blipFill>
        <p:spPr>
          <a:xfrm>
            <a:off x="2811304" y="4004310"/>
            <a:ext cx="3002518" cy="805934"/>
          </a:xfrm>
          <a:prstGeom prst="rect">
            <a:avLst/>
          </a:prstGeom>
        </p:spPr>
      </p:pic>
      <p:sp>
        <p:nvSpPr>
          <p:cNvPr id="7" name="Text 3"/>
          <p:cNvSpPr/>
          <p:nvPr/>
        </p:nvSpPr>
        <p:spPr>
          <a:xfrm>
            <a:off x="3012758" y="5112425"/>
            <a:ext cx="2518529" cy="314682"/>
          </a:xfrm>
          <a:prstGeom prst="rect">
            <a:avLst/>
          </a:prstGeom>
          <a:noFill/>
          <a:ln/>
        </p:spPr>
        <p:txBody>
          <a:bodyPr wrap="none" rtlCol="0" anchor="t"/>
          <a:lstStyle/>
          <a:p>
            <a:pPr marL="0" indent="0" algn="l">
              <a:lnSpc>
                <a:spcPts val="2479"/>
              </a:lnSpc>
              <a:buNone/>
            </a:pPr>
            <a:r>
              <a:rPr lang="en-US" sz="1983" b="1" dirty="0">
                <a:solidFill>
                  <a:srgbClr val="FFFFFF"/>
                </a:solidFill>
                <a:latin typeface="Syne" pitchFamily="34" charset="0"/>
                <a:ea typeface="Syne" pitchFamily="34" charset="-122"/>
                <a:cs typeface="Syne" pitchFamily="34" charset="-120"/>
              </a:rPr>
              <a:t>Room Inventory</a:t>
            </a:r>
            <a:endParaRPr lang="en-US" sz="1983" dirty="0"/>
          </a:p>
        </p:txBody>
      </p:sp>
      <p:sp>
        <p:nvSpPr>
          <p:cNvPr id="8" name="Text 4"/>
          <p:cNvSpPr/>
          <p:nvPr/>
        </p:nvSpPr>
        <p:spPr>
          <a:xfrm>
            <a:off x="3012758" y="5547955"/>
            <a:ext cx="2599611" cy="1611511"/>
          </a:xfrm>
          <a:prstGeom prst="rect">
            <a:avLst/>
          </a:prstGeom>
          <a:noFill/>
          <a:ln/>
        </p:spPr>
        <p:txBody>
          <a:bodyPr wrap="square" rtlCol="0" anchor="t"/>
          <a:lstStyle/>
          <a:p>
            <a:pPr marL="0" indent="0" algn="l">
              <a:lnSpc>
                <a:spcPts val="2538"/>
              </a:lnSpc>
              <a:buNone/>
            </a:pPr>
            <a:r>
              <a:rPr lang="en-US" sz="1587" dirty="0">
                <a:solidFill>
                  <a:srgbClr val="D9E1FF"/>
                </a:solidFill>
                <a:latin typeface="Arimo" pitchFamily="34" charset="0"/>
                <a:ea typeface="Arimo" pitchFamily="34" charset="-122"/>
                <a:cs typeface="Arimo" pitchFamily="34" charset="-120"/>
              </a:rPr>
              <a:t>The system maintains a comprehensive inventory of hospital rooms, including room type, capacity, and associated charges.</a:t>
            </a:r>
            <a:endParaRPr lang="en-US" sz="1587" dirty="0"/>
          </a:p>
        </p:txBody>
      </p:sp>
      <p:pic>
        <p:nvPicPr>
          <p:cNvPr id="9" name="Image 2" descr="preencoded.png"/>
          <p:cNvPicPr>
            <a:picLocks noChangeAspect="1"/>
          </p:cNvPicPr>
          <p:nvPr/>
        </p:nvPicPr>
        <p:blipFill>
          <a:blip r:embed="rId5"/>
          <a:stretch>
            <a:fillRect/>
          </a:stretch>
        </p:blipFill>
        <p:spPr>
          <a:xfrm>
            <a:off x="5813822" y="4004310"/>
            <a:ext cx="3002637" cy="805934"/>
          </a:xfrm>
          <a:prstGeom prst="rect">
            <a:avLst/>
          </a:prstGeom>
        </p:spPr>
      </p:pic>
      <p:sp>
        <p:nvSpPr>
          <p:cNvPr id="10" name="Text 5"/>
          <p:cNvSpPr/>
          <p:nvPr/>
        </p:nvSpPr>
        <p:spPr>
          <a:xfrm>
            <a:off x="6015276" y="5112425"/>
            <a:ext cx="2599730" cy="629364"/>
          </a:xfrm>
          <a:prstGeom prst="rect">
            <a:avLst/>
          </a:prstGeom>
          <a:noFill/>
          <a:ln/>
        </p:spPr>
        <p:txBody>
          <a:bodyPr wrap="square" rtlCol="0" anchor="t"/>
          <a:lstStyle/>
          <a:p>
            <a:pPr marL="0" indent="0" algn="l">
              <a:lnSpc>
                <a:spcPts val="2479"/>
              </a:lnSpc>
              <a:buNone/>
            </a:pPr>
            <a:r>
              <a:rPr lang="en-US" sz="1983" b="1" dirty="0">
                <a:solidFill>
                  <a:srgbClr val="FFFFFF"/>
                </a:solidFill>
                <a:latin typeface="Syne" pitchFamily="34" charset="0"/>
                <a:ea typeface="Syne" pitchFamily="34" charset="-122"/>
                <a:cs typeface="Syne" pitchFamily="34" charset="-120"/>
              </a:rPr>
              <a:t>Availability Tracking</a:t>
            </a:r>
            <a:endParaRPr lang="en-US" sz="1983" dirty="0"/>
          </a:p>
        </p:txBody>
      </p:sp>
      <p:sp>
        <p:nvSpPr>
          <p:cNvPr id="11" name="Text 6"/>
          <p:cNvSpPr/>
          <p:nvPr/>
        </p:nvSpPr>
        <p:spPr>
          <a:xfrm>
            <a:off x="6015276" y="5862637"/>
            <a:ext cx="2599730" cy="1611511"/>
          </a:xfrm>
          <a:prstGeom prst="rect">
            <a:avLst/>
          </a:prstGeom>
          <a:noFill/>
          <a:ln/>
        </p:spPr>
        <p:txBody>
          <a:bodyPr wrap="square" rtlCol="0" anchor="t"/>
          <a:lstStyle/>
          <a:p>
            <a:pPr marL="0" indent="0" algn="l">
              <a:lnSpc>
                <a:spcPts val="2538"/>
              </a:lnSpc>
              <a:buNone/>
            </a:pPr>
            <a:r>
              <a:rPr lang="en-US" sz="1587" dirty="0">
                <a:solidFill>
                  <a:srgbClr val="D9E1FF"/>
                </a:solidFill>
                <a:latin typeface="Arimo" pitchFamily="34" charset="0"/>
                <a:ea typeface="Arimo" pitchFamily="34" charset="-122"/>
                <a:cs typeface="Arimo" pitchFamily="34" charset="-120"/>
              </a:rPr>
              <a:t>The system monitors room occupancy and availability, enabling efficient bed management and patient placement.</a:t>
            </a:r>
            <a:endParaRPr lang="en-US" sz="1587" dirty="0"/>
          </a:p>
        </p:txBody>
      </p:sp>
      <p:pic>
        <p:nvPicPr>
          <p:cNvPr id="12" name="Image 3" descr="preencoded.png"/>
          <p:cNvPicPr>
            <a:picLocks noChangeAspect="1"/>
          </p:cNvPicPr>
          <p:nvPr/>
        </p:nvPicPr>
        <p:blipFill>
          <a:blip r:embed="rId6"/>
          <a:stretch>
            <a:fillRect/>
          </a:stretch>
        </p:blipFill>
        <p:spPr>
          <a:xfrm>
            <a:off x="8816459" y="4004310"/>
            <a:ext cx="3002637" cy="805934"/>
          </a:xfrm>
          <a:prstGeom prst="rect">
            <a:avLst/>
          </a:prstGeom>
        </p:spPr>
      </p:pic>
      <p:sp>
        <p:nvSpPr>
          <p:cNvPr id="13" name="Text 7"/>
          <p:cNvSpPr/>
          <p:nvPr/>
        </p:nvSpPr>
        <p:spPr>
          <a:xfrm>
            <a:off x="9017913" y="5112425"/>
            <a:ext cx="2599730" cy="629364"/>
          </a:xfrm>
          <a:prstGeom prst="rect">
            <a:avLst/>
          </a:prstGeom>
          <a:noFill/>
          <a:ln/>
        </p:spPr>
        <p:txBody>
          <a:bodyPr wrap="square" rtlCol="0" anchor="t"/>
          <a:lstStyle/>
          <a:p>
            <a:pPr marL="0" indent="0" algn="l">
              <a:lnSpc>
                <a:spcPts val="2479"/>
              </a:lnSpc>
              <a:buNone/>
            </a:pPr>
            <a:r>
              <a:rPr lang="en-US" sz="1983" b="1" dirty="0">
                <a:solidFill>
                  <a:srgbClr val="FFFFFF"/>
                </a:solidFill>
                <a:latin typeface="Syne" pitchFamily="34" charset="0"/>
                <a:ea typeface="Syne" pitchFamily="34" charset="-122"/>
                <a:cs typeface="Syne" pitchFamily="34" charset="-120"/>
              </a:rPr>
              <a:t>Maintenance Scheduling</a:t>
            </a:r>
            <a:endParaRPr lang="en-US" sz="1983" dirty="0"/>
          </a:p>
        </p:txBody>
      </p:sp>
      <p:sp>
        <p:nvSpPr>
          <p:cNvPr id="14" name="Text 8"/>
          <p:cNvSpPr/>
          <p:nvPr/>
        </p:nvSpPr>
        <p:spPr>
          <a:xfrm>
            <a:off x="9017913" y="5862637"/>
            <a:ext cx="2599730" cy="1289209"/>
          </a:xfrm>
          <a:prstGeom prst="rect">
            <a:avLst/>
          </a:prstGeom>
          <a:noFill/>
          <a:ln/>
        </p:spPr>
        <p:txBody>
          <a:bodyPr wrap="square" rtlCol="0" anchor="t"/>
          <a:lstStyle/>
          <a:p>
            <a:pPr marL="0" indent="0" algn="l">
              <a:lnSpc>
                <a:spcPts val="2538"/>
              </a:lnSpc>
              <a:buNone/>
            </a:pPr>
            <a:r>
              <a:rPr lang="en-US" sz="1587" dirty="0">
                <a:solidFill>
                  <a:srgbClr val="D9E1FF"/>
                </a:solidFill>
                <a:latin typeface="Arimo" pitchFamily="34" charset="0"/>
                <a:ea typeface="Arimo" pitchFamily="34" charset="-122"/>
                <a:cs typeface="Arimo" pitchFamily="34" charset="-120"/>
              </a:rPr>
              <a:t>The system schedules room maintenance and cleaning, ensuring a safe and hygienic environment for patients.</a:t>
            </a:r>
            <a:endParaRPr lang="en-US" sz="158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1924050"/>
            <a:ext cx="9933503" cy="1388745"/>
          </a:xfrm>
          <a:prstGeom prst="rect">
            <a:avLst/>
          </a:prstGeom>
          <a:noFill/>
          <a:ln/>
        </p:spPr>
        <p:txBody>
          <a:bodyPr wrap="squar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Billing and Financial Management</a:t>
            </a:r>
            <a:endParaRPr lang="en-US" sz="4374" dirty="0"/>
          </a:p>
        </p:txBody>
      </p:sp>
      <p:sp>
        <p:nvSpPr>
          <p:cNvPr id="5" name="Text 3"/>
          <p:cNvSpPr/>
          <p:nvPr/>
        </p:nvSpPr>
        <p:spPr>
          <a:xfrm>
            <a:off x="2571155" y="3897987"/>
            <a:ext cx="2862262" cy="355402"/>
          </a:xfrm>
          <a:prstGeom prst="rect">
            <a:avLst/>
          </a:prstGeom>
          <a:noFill/>
          <a:ln/>
        </p:spPr>
        <p:txBody>
          <a:bodyPr wrap="non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Bill Number</a:t>
            </a:r>
            <a:endParaRPr lang="en-US" sz="1750" dirty="0"/>
          </a:p>
        </p:txBody>
      </p:sp>
      <p:sp>
        <p:nvSpPr>
          <p:cNvPr id="6" name="Text 4"/>
          <p:cNvSpPr/>
          <p:nvPr/>
        </p:nvSpPr>
        <p:spPr>
          <a:xfrm>
            <a:off x="5885378" y="3897987"/>
            <a:ext cx="2858453" cy="355402"/>
          </a:xfrm>
          <a:prstGeom prst="rect">
            <a:avLst/>
          </a:prstGeom>
          <a:noFill/>
          <a:ln/>
        </p:spPr>
        <p:txBody>
          <a:bodyPr wrap="non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Patient Details</a:t>
            </a:r>
            <a:endParaRPr lang="en-US" sz="1750" dirty="0"/>
          </a:p>
        </p:txBody>
      </p:sp>
      <p:sp>
        <p:nvSpPr>
          <p:cNvPr id="7" name="Text 5"/>
          <p:cNvSpPr/>
          <p:nvPr/>
        </p:nvSpPr>
        <p:spPr>
          <a:xfrm>
            <a:off x="9195792" y="3897987"/>
            <a:ext cx="2862262" cy="355402"/>
          </a:xfrm>
          <a:prstGeom prst="rect">
            <a:avLst/>
          </a:prstGeom>
          <a:noFill/>
          <a:ln/>
        </p:spPr>
        <p:txBody>
          <a:bodyPr wrap="non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Total Charges</a:t>
            </a:r>
            <a:endParaRPr lang="en-US" sz="1750" dirty="0"/>
          </a:p>
        </p:txBody>
      </p:sp>
      <p:sp>
        <p:nvSpPr>
          <p:cNvPr id="8" name="Shape 6"/>
          <p:cNvSpPr/>
          <p:nvPr/>
        </p:nvSpPr>
        <p:spPr>
          <a:xfrm>
            <a:off x="2348389" y="4394240"/>
            <a:ext cx="9932432" cy="637103"/>
          </a:xfrm>
          <a:prstGeom prst="rect">
            <a:avLst/>
          </a:prstGeom>
          <a:solidFill>
            <a:srgbClr val="1E1B4A"/>
          </a:solidFill>
          <a:ln/>
        </p:spPr>
      </p:sp>
      <p:sp>
        <p:nvSpPr>
          <p:cNvPr id="9" name="Text 7"/>
          <p:cNvSpPr/>
          <p:nvPr/>
        </p:nvSpPr>
        <p:spPr>
          <a:xfrm>
            <a:off x="2571155" y="4535091"/>
            <a:ext cx="2862262" cy="355402"/>
          </a:xfrm>
          <a:prstGeom prst="rect">
            <a:avLst/>
          </a:prstGeom>
          <a:noFill/>
          <a:ln/>
        </p:spPr>
        <p:txBody>
          <a:bodyPr wrap="non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ABC123</a:t>
            </a:r>
            <a:endParaRPr lang="en-US" sz="1750" dirty="0"/>
          </a:p>
        </p:txBody>
      </p:sp>
      <p:sp>
        <p:nvSpPr>
          <p:cNvPr id="10" name="Text 8"/>
          <p:cNvSpPr/>
          <p:nvPr/>
        </p:nvSpPr>
        <p:spPr>
          <a:xfrm>
            <a:off x="5885378" y="4535091"/>
            <a:ext cx="2858453" cy="355402"/>
          </a:xfrm>
          <a:prstGeom prst="rect">
            <a:avLst/>
          </a:prstGeom>
          <a:noFill/>
          <a:ln/>
        </p:spPr>
        <p:txBody>
          <a:bodyPr wrap="non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Ganesh, Room 201</a:t>
            </a:r>
            <a:endParaRPr lang="en-US" sz="1750" dirty="0"/>
          </a:p>
        </p:txBody>
      </p:sp>
      <p:sp>
        <p:nvSpPr>
          <p:cNvPr id="11" name="Text 9"/>
          <p:cNvSpPr/>
          <p:nvPr/>
        </p:nvSpPr>
        <p:spPr>
          <a:xfrm>
            <a:off x="9195792" y="4535091"/>
            <a:ext cx="2862262" cy="355402"/>
          </a:xfrm>
          <a:prstGeom prst="rect">
            <a:avLst/>
          </a:prstGeom>
          <a:noFill/>
          <a:ln/>
        </p:spPr>
        <p:txBody>
          <a:bodyPr wrap="non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2,00,000</a:t>
            </a:r>
            <a:endParaRPr lang="en-US" sz="1750" dirty="0"/>
          </a:p>
        </p:txBody>
      </p:sp>
      <p:sp>
        <p:nvSpPr>
          <p:cNvPr id="12" name="Text 10"/>
          <p:cNvSpPr/>
          <p:nvPr/>
        </p:nvSpPr>
        <p:spPr>
          <a:xfrm>
            <a:off x="2571155" y="5172194"/>
            <a:ext cx="2862262" cy="355402"/>
          </a:xfrm>
          <a:prstGeom prst="rect">
            <a:avLst/>
          </a:prstGeom>
          <a:noFill/>
          <a:ln/>
        </p:spPr>
        <p:txBody>
          <a:bodyPr wrap="non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DEF456</a:t>
            </a:r>
            <a:endParaRPr lang="en-US" sz="1750" dirty="0"/>
          </a:p>
        </p:txBody>
      </p:sp>
      <p:sp>
        <p:nvSpPr>
          <p:cNvPr id="13" name="Text 11"/>
          <p:cNvSpPr/>
          <p:nvPr/>
        </p:nvSpPr>
        <p:spPr>
          <a:xfrm>
            <a:off x="5885378" y="5172194"/>
            <a:ext cx="2858453" cy="355402"/>
          </a:xfrm>
          <a:prstGeom prst="rect">
            <a:avLst/>
          </a:prstGeom>
          <a:noFill/>
          <a:ln/>
        </p:spPr>
        <p:txBody>
          <a:bodyPr wrap="non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Bhuvan, Surgery</a:t>
            </a:r>
            <a:endParaRPr lang="en-US" sz="1750" dirty="0"/>
          </a:p>
        </p:txBody>
      </p:sp>
      <p:sp>
        <p:nvSpPr>
          <p:cNvPr id="14" name="Text 12"/>
          <p:cNvSpPr/>
          <p:nvPr/>
        </p:nvSpPr>
        <p:spPr>
          <a:xfrm>
            <a:off x="9195792" y="5172194"/>
            <a:ext cx="2862262" cy="355402"/>
          </a:xfrm>
          <a:prstGeom prst="rect">
            <a:avLst/>
          </a:prstGeom>
          <a:noFill/>
          <a:ln/>
        </p:spPr>
        <p:txBody>
          <a:bodyPr wrap="non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50,000</a:t>
            </a:r>
            <a:endParaRPr lang="en-US" sz="1750" dirty="0"/>
          </a:p>
        </p:txBody>
      </p:sp>
      <p:sp>
        <p:nvSpPr>
          <p:cNvPr id="15" name="Shape 13"/>
          <p:cNvSpPr/>
          <p:nvPr/>
        </p:nvSpPr>
        <p:spPr>
          <a:xfrm>
            <a:off x="2348389" y="5668447"/>
            <a:ext cx="9932432" cy="637103"/>
          </a:xfrm>
          <a:prstGeom prst="rect">
            <a:avLst/>
          </a:prstGeom>
          <a:solidFill>
            <a:srgbClr val="1E1B4A"/>
          </a:solidFill>
          <a:ln/>
        </p:spPr>
      </p:sp>
      <p:sp>
        <p:nvSpPr>
          <p:cNvPr id="16" name="Text 14"/>
          <p:cNvSpPr/>
          <p:nvPr/>
        </p:nvSpPr>
        <p:spPr>
          <a:xfrm>
            <a:off x="2571155" y="5809298"/>
            <a:ext cx="2862262" cy="355402"/>
          </a:xfrm>
          <a:prstGeom prst="rect">
            <a:avLst/>
          </a:prstGeom>
          <a:noFill/>
          <a:ln/>
        </p:spPr>
        <p:txBody>
          <a:bodyPr wrap="non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GHI789</a:t>
            </a:r>
            <a:endParaRPr lang="en-US" sz="1750" dirty="0"/>
          </a:p>
        </p:txBody>
      </p:sp>
      <p:sp>
        <p:nvSpPr>
          <p:cNvPr id="17" name="Text 15"/>
          <p:cNvSpPr/>
          <p:nvPr/>
        </p:nvSpPr>
        <p:spPr>
          <a:xfrm>
            <a:off x="5885378" y="5809298"/>
            <a:ext cx="2858453" cy="355402"/>
          </a:xfrm>
          <a:prstGeom prst="rect">
            <a:avLst/>
          </a:prstGeom>
          <a:noFill/>
          <a:ln/>
        </p:spPr>
        <p:txBody>
          <a:bodyPr wrap="non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Anuj, Outpatient</a:t>
            </a:r>
            <a:endParaRPr lang="en-US" sz="1750" dirty="0"/>
          </a:p>
        </p:txBody>
      </p:sp>
      <p:sp>
        <p:nvSpPr>
          <p:cNvPr id="18" name="Text 16"/>
          <p:cNvSpPr/>
          <p:nvPr/>
        </p:nvSpPr>
        <p:spPr>
          <a:xfrm>
            <a:off x="9195792" y="5809298"/>
            <a:ext cx="2862262" cy="355402"/>
          </a:xfrm>
          <a:prstGeom prst="rect">
            <a:avLst/>
          </a:prstGeom>
          <a:noFill/>
          <a:ln/>
        </p:spPr>
        <p:txBody>
          <a:bodyPr wrap="non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75,000</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925473"/>
            <a:ext cx="7281148"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Analytics and Reporting</a:t>
            </a:r>
            <a:endParaRPr lang="en-US" sz="4374" dirty="0"/>
          </a:p>
        </p:txBody>
      </p:sp>
      <p:sp>
        <p:nvSpPr>
          <p:cNvPr id="5" name="Shape 3"/>
          <p:cNvSpPr/>
          <p:nvPr/>
        </p:nvSpPr>
        <p:spPr>
          <a:xfrm>
            <a:off x="2667833" y="1953101"/>
            <a:ext cx="27742" cy="5351026"/>
          </a:xfrm>
          <a:prstGeom prst="rect">
            <a:avLst/>
          </a:prstGeom>
          <a:solidFill>
            <a:srgbClr val="8061FF"/>
          </a:solidFill>
          <a:ln/>
        </p:spPr>
      </p:sp>
      <p:sp>
        <p:nvSpPr>
          <p:cNvPr id="6" name="Shape 4"/>
          <p:cNvSpPr/>
          <p:nvPr/>
        </p:nvSpPr>
        <p:spPr>
          <a:xfrm>
            <a:off x="2931616" y="2362736"/>
            <a:ext cx="777597" cy="27742"/>
          </a:xfrm>
          <a:prstGeom prst="rect">
            <a:avLst/>
          </a:prstGeom>
          <a:solidFill>
            <a:srgbClr val="8061FF"/>
          </a:solidFill>
          <a:ln/>
        </p:spPr>
      </p:sp>
      <p:sp>
        <p:nvSpPr>
          <p:cNvPr id="7" name="Shape 5"/>
          <p:cNvSpPr/>
          <p:nvPr/>
        </p:nvSpPr>
        <p:spPr>
          <a:xfrm>
            <a:off x="2431673" y="2126694"/>
            <a:ext cx="499943" cy="499943"/>
          </a:xfrm>
          <a:prstGeom prst="roundRect">
            <a:avLst>
              <a:gd name="adj" fmla="val 13333"/>
            </a:avLst>
          </a:prstGeom>
          <a:solidFill>
            <a:srgbClr val="1E1B4A"/>
          </a:solidFill>
          <a:ln/>
        </p:spPr>
      </p:sp>
      <p:sp>
        <p:nvSpPr>
          <p:cNvPr id="8" name="Text 6"/>
          <p:cNvSpPr/>
          <p:nvPr/>
        </p:nvSpPr>
        <p:spPr>
          <a:xfrm>
            <a:off x="2616577" y="2168366"/>
            <a:ext cx="130016"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1</a:t>
            </a:r>
            <a:endParaRPr lang="en-US" sz="2624" dirty="0"/>
          </a:p>
        </p:txBody>
      </p:sp>
      <p:sp>
        <p:nvSpPr>
          <p:cNvPr id="9" name="Text 7"/>
          <p:cNvSpPr/>
          <p:nvPr/>
        </p:nvSpPr>
        <p:spPr>
          <a:xfrm>
            <a:off x="3903702" y="2175272"/>
            <a:ext cx="2777490"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Syne" pitchFamily="34" charset="0"/>
                <a:ea typeface="Syne" pitchFamily="34" charset="-122"/>
                <a:cs typeface="Syne" pitchFamily="34" charset="-120"/>
              </a:rPr>
              <a:t>Patient Trends</a:t>
            </a:r>
            <a:endParaRPr lang="en-US" sz="2187" dirty="0"/>
          </a:p>
        </p:txBody>
      </p:sp>
      <p:sp>
        <p:nvSpPr>
          <p:cNvPr id="10" name="Text 8"/>
          <p:cNvSpPr/>
          <p:nvPr/>
        </p:nvSpPr>
        <p:spPr>
          <a:xfrm>
            <a:off x="3903702" y="2655689"/>
            <a:ext cx="8378190" cy="710803"/>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Analyze patient demographics, treatment patterns, and satisfaction levels to improve service quality.</a:t>
            </a:r>
            <a:endParaRPr lang="en-US" sz="1750" dirty="0"/>
          </a:p>
        </p:txBody>
      </p:sp>
      <p:sp>
        <p:nvSpPr>
          <p:cNvPr id="11" name="Shape 9"/>
          <p:cNvSpPr/>
          <p:nvPr/>
        </p:nvSpPr>
        <p:spPr>
          <a:xfrm>
            <a:off x="2931616" y="4220468"/>
            <a:ext cx="777597" cy="27742"/>
          </a:xfrm>
          <a:prstGeom prst="rect">
            <a:avLst/>
          </a:prstGeom>
          <a:solidFill>
            <a:srgbClr val="8061FF"/>
          </a:solidFill>
          <a:ln/>
        </p:spPr>
      </p:sp>
      <p:sp>
        <p:nvSpPr>
          <p:cNvPr id="12" name="Shape 10"/>
          <p:cNvSpPr/>
          <p:nvPr/>
        </p:nvSpPr>
        <p:spPr>
          <a:xfrm>
            <a:off x="2431673" y="3984427"/>
            <a:ext cx="499943" cy="499943"/>
          </a:xfrm>
          <a:prstGeom prst="roundRect">
            <a:avLst>
              <a:gd name="adj" fmla="val 13333"/>
            </a:avLst>
          </a:prstGeom>
          <a:solidFill>
            <a:srgbClr val="1E1B4A"/>
          </a:solidFill>
          <a:ln/>
        </p:spPr>
      </p:sp>
      <p:sp>
        <p:nvSpPr>
          <p:cNvPr id="13" name="Text 11"/>
          <p:cNvSpPr/>
          <p:nvPr/>
        </p:nvSpPr>
        <p:spPr>
          <a:xfrm>
            <a:off x="2577644" y="4026098"/>
            <a:ext cx="208002"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2</a:t>
            </a:r>
            <a:endParaRPr lang="en-US" sz="2624" dirty="0"/>
          </a:p>
        </p:txBody>
      </p:sp>
      <p:sp>
        <p:nvSpPr>
          <p:cNvPr id="14" name="Text 12"/>
          <p:cNvSpPr/>
          <p:nvPr/>
        </p:nvSpPr>
        <p:spPr>
          <a:xfrm>
            <a:off x="3903702" y="4033004"/>
            <a:ext cx="3061692"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Syne" pitchFamily="34" charset="0"/>
                <a:ea typeface="Syne" pitchFamily="34" charset="-122"/>
                <a:cs typeface="Syne" pitchFamily="34" charset="-120"/>
              </a:rPr>
              <a:t>Resource Utilization</a:t>
            </a:r>
            <a:endParaRPr lang="en-US" sz="2187" dirty="0"/>
          </a:p>
        </p:txBody>
      </p:sp>
      <p:sp>
        <p:nvSpPr>
          <p:cNvPr id="15" name="Text 13"/>
          <p:cNvSpPr/>
          <p:nvPr/>
        </p:nvSpPr>
        <p:spPr>
          <a:xfrm>
            <a:off x="3903702" y="4513421"/>
            <a:ext cx="8378190" cy="710803"/>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Monitor the utilization of hospital resources, such as beds, equipment, and staff, to optimize operational efficiency.</a:t>
            </a:r>
            <a:endParaRPr lang="en-US" sz="1750" dirty="0"/>
          </a:p>
        </p:txBody>
      </p:sp>
      <p:sp>
        <p:nvSpPr>
          <p:cNvPr id="16" name="Shape 14"/>
          <p:cNvSpPr/>
          <p:nvPr/>
        </p:nvSpPr>
        <p:spPr>
          <a:xfrm>
            <a:off x="2931616" y="6078200"/>
            <a:ext cx="777597" cy="27742"/>
          </a:xfrm>
          <a:prstGeom prst="rect">
            <a:avLst/>
          </a:prstGeom>
          <a:solidFill>
            <a:srgbClr val="8061FF"/>
          </a:solidFill>
          <a:ln/>
        </p:spPr>
      </p:sp>
      <p:sp>
        <p:nvSpPr>
          <p:cNvPr id="17" name="Shape 15"/>
          <p:cNvSpPr/>
          <p:nvPr/>
        </p:nvSpPr>
        <p:spPr>
          <a:xfrm>
            <a:off x="2431673" y="5842159"/>
            <a:ext cx="499943" cy="499943"/>
          </a:xfrm>
          <a:prstGeom prst="roundRect">
            <a:avLst>
              <a:gd name="adj" fmla="val 13333"/>
            </a:avLst>
          </a:prstGeom>
          <a:solidFill>
            <a:srgbClr val="1E1B4A"/>
          </a:solidFill>
          <a:ln/>
        </p:spPr>
      </p:sp>
      <p:sp>
        <p:nvSpPr>
          <p:cNvPr id="18" name="Text 16"/>
          <p:cNvSpPr/>
          <p:nvPr/>
        </p:nvSpPr>
        <p:spPr>
          <a:xfrm>
            <a:off x="2574786" y="5883831"/>
            <a:ext cx="213717"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3</a:t>
            </a:r>
            <a:endParaRPr lang="en-US" sz="2624" dirty="0"/>
          </a:p>
        </p:txBody>
      </p:sp>
      <p:sp>
        <p:nvSpPr>
          <p:cNvPr id="19" name="Text 17"/>
          <p:cNvSpPr/>
          <p:nvPr/>
        </p:nvSpPr>
        <p:spPr>
          <a:xfrm>
            <a:off x="3903702" y="5890736"/>
            <a:ext cx="3500438"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Syne" pitchFamily="34" charset="0"/>
                <a:ea typeface="Syne" pitchFamily="34" charset="-122"/>
                <a:cs typeface="Syne" pitchFamily="34" charset="-120"/>
              </a:rPr>
              <a:t>Financial Performance</a:t>
            </a:r>
            <a:endParaRPr lang="en-US" sz="2187" dirty="0"/>
          </a:p>
        </p:txBody>
      </p:sp>
      <p:sp>
        <p:nvSpPr>
          <p:cNvPr id="20" name="Text 18"/>
          <p:cNvSpPr/>
          <p:nvPr/>
        </p:nvSpPr>
        <p:spPr>
          <a:xfrm>
            <a:off x="3903702" y="6371153"/>
            <a:ext cx="8378190" cy="710803"/>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Generate detailed reports on revenue, expenses, and profitability to make informed financial decisions.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37792343"/>
          </a:xfrm>
          <a:prstGeom prst="rect">
            <a:avLst/>
          </a:prstGeom>
          <a:solidFill>
            <a:srgbClr val="0C0A33"/>
          </a:solidFill>
          <a:ln/>
        </p:spPr>
      </p:sp>
      <p:sp>
        <p:nvSpPr>
          <p:cNvPr id="4" name="Text 2"/>
          <p:cNvSpPr/>
          <p:nvPr/>
        </p:nvSpPr>
        <p:spPr>
          <a:xfrm>
            <a:off x="3838456" y="427673"/>
            <a:ext cx="3888462" cy="486013"/>
          </a:xfrm>
          <a:prstGeom prst="rect">
            <a:avLst/>
          </a:prstGeom>
          <a:noFill/>
          <a:ln/>
        </p:spPr>
        <p:txBody>
          <a:bodyPr wrap="none" rtlCol="0" anchor="t"/>
          <a:lstStyle/>
          <a:p>
            <a:pPr marL="0" indent="0">
              <a:lnSpc>
                <a:spcPts val="3827"/>
              </a:lnSpc>
              <a:buNone/>
            </a:pPr>
            <a:r>
              <a:rPr lang="en-US" sz="3062" b="1" dirty="0">
                <a:solidFill>
                  <a:srgbClr val="FFFFFF"/>
                </a:solidFill>
                <a:latin typeface="Syne" pitchFamily="34" charset="0"/>
                <a:ea typeface="Syne" pitchFamily="34" charset="-122"/>
                <a:cs typeface="Syne" pitchFamily="34" charset="-120"/>
              </a:rPr>
              <a:t>OUTPUTS:</a:t>
            </a:r>
            <a:endParaRPr lang="en-US" sz="3062" dirty="0"/>
          </a:p>
        </p:txBody>
      </p:sp>
      <p:pic>
        <p:nvPicPr>
          <p:cNvPr id="5" name="Image 0" descr="preencoded.png"/>
          <p:cNvPicPr>
            <a:picLocks noChangeAspect="1"/>
          </p:cNvPicPr>
          <p:nvPr/>
        </p:nvPicPr>
        <p:blipFill>
          <a:blip r:embed="rId3"/>
          <a:stretch>
            <a:fillRect/>
          </a:stretch>
        </p:blipFill>
        <p:spPr>
          <a:xfrm>
            <a:off x="3838456" y="1399580"/>
            <a:ext cx="4521756" cy="3296245"/>
          </a:xfrm>
          <a:prstGeom prst="rect">
            <a:avLst/>
          </a:prstGeom>
        </p:spPr>
      </p:pic>
      <p:pic>
        <p:nvPicPr>
          <p:cNvPr id="6" name="Image 1" descr="preencoded.png"/>
          <p:cNvPicPr>
            <a:picLocks noChangeAspect="1"/>
          </p:cNvPicPr>
          <p:nvPr/>
        </p:nvPicPr>
        <p:blipFill>
          <a:blip r:embed="rId4"/>
          <a:stretch>
            <a:fillRect/>
          </a:stretch>
        </p:blipFill>
        <p:spPr>
          <a:xfrm>
            <a:off x="3838456" y="4870728"/>
            <a:ext cx="6953488" cy="3425547"/>
          </a:xfrm>
          <a:prstGeom prst="rect">
            <a:avLst/>
          </a:prstGeom>
        </p:spPr>
      </p:pic>
      <p:pic>
        <p:nvPicPr>
          <p:cNvPr id="7" name="Image 2" descr="preencoded.png"/>
          <p:cNvPicPr>
            <a:picLocks noChangeAspect="1"/>
          </p:cNvPicPr>
          <p:nvPr/>
        </p:nvPicPr>
        <p:blipFill>
          <a:blip r:embed="rId5"/>
          <a:stretch>
            <a:fillRect/>
          </a:stretch>
        </p:blipFill>
        <p:spPr>
          <a:xfrm>
            <a:off x="3838456" y="8471178"/>
            <a:ext cx="6953488" cy="3231713"/>
          </a:xfrm>
          <a:prstGeom prst="rect">
            <a:avLst/>
          </a:prstGeom>
        </p:spPr>
      </p:pic>
      <p:pic>
        <p:nvPicPr>
          <p:cNvPr id="8" name="Image 3" descr="preencoded.png"/>
          <p:cNvPicPr>
            <a:picLocks noChangeAspect="1"/>
          </p:cNvPicPr>
          <p:nvPr/>
        </p:nvPicPr>
        <p:blipFill>
          <a:blip r:embed="rId6"/>
          <a:stretch>
            <a:fillRect/>
          </a:stretch>
        </p:blipFill>
        <p:spPr>
          <a:xfrm>
            <a:off x="3838456" y="11877794"/>
            <a:ext cx="6006465" cy="3878699"/>
          </a:xfrm>
          <a:prstGeom prst="rect">
            <a:avLst/>
          </a:prstGeom>
        </p:spPr>
      </p:pic>
      <p:pic>
        <p:nvPicPr>
          <p:cNvPr id="9" name="Image 4" descr="preencoded.png"/>
          <p:cNvPicPr>
            <a:picLocks noChangeAspect="1"/>
          </p:cNvPicPr>
          <p:nvPr/>
        </p:nvPicPr>
        <p:blipFill>
          <a:blip r:embed="rId7"/>
          <a:stretch>
            <a:fillRect/>
          </a:stretch>
        </p:blipFill>
        <p:spPr>
          <a:xfrm>
            <a:off x="3838456" y="15931396"/>
            <a:ext cx="6342102" cy="3878699"/>
          </a:xfrm>
          <a:prstGeom prst="rect">
            <a:avLst/>
          </a:prstGeom>
        </p:spPr>
      </p:pic>
      <p:pic>
        <p:nvPicPr>
          <p:cNvPr id="10" name="Image 5" descr="preencoded.png"/>
          <p:cNvPicPr>
            <a:picLocks noChangeAspect="1"/>
          </p:cNvPicPr>
          <p:nvPr/>
        </p:nvPicPr>
        <p:blipFill>
          <a:blip r:embed="rId8"/>
          <a:stretch>
            <a:fillRect/>
          </a:stretch>
        </p:blipFill>
        <p:spPr>
          <a:xfrm>
            <a:off x="3838456" y="19984998"/>
            <a:ext cx="6953488" cy="3599140"/>
          </a:xfrm>
          <a:prstGeom prst="rect">
            <a:avLst/>
          </a:prstGeom>
        </p:spPr>
      </p:pic>
      <p:pic>
        <p:nvPicPr>
          <p:cNvPr id="11" name="Image 6" descr="preencoded.png"/>
          <p:cNvPicPr>
            <a:picLocks noChangeAspect="1"/>
          </p:cNvPicPr>
          <p:nvPr/>
        </p:nvPicPr>
        <p:blipFill>
          <a:blip r:embed="rId9"/>
          <a:stretch>
            <a:fillRect/>
          </a:stretch>
        </p:blipFill>
        <p:spPr>
          <a:xfrm>
            <a:off x="3838456" y="23759041"/>
            <a:ext cx="4181356" cy="3878580"/>
          </a:xfrm>
          <a:prstGeom prst="rect">
            <a:avLst/>
          </a:prstGeom>
        </p:spPr>
      </p:pic>
      <p:pic>
        <p:nvPicPr>
          <p:cNvPr id="12" name="Image 7" descr="preencoded.png"/>
          <p:cNvPicPr>
            <a:picLocks noChangeAspect="1"/>
          </p:cNvPicPr>
          <p:nvPr/>
        </p:nvPicPr>
        <p:blipFill>
          <a:blip r:embed="rId10"/>
          <a:stretch>
            <a:fillRect/>
          </a:stretch>
        </p:blipFill>
        <p:spPr>
          <a:xfrm>
            <a:off x="3838456" y="27812524"/>
            <a:ext cx="6953488" cy="2465903"/>
          </a:xfrm>
          <a:prstGeom prst="rect">
            <a:avLst/>
          </a:prstGeom>
        </p:spPr>
      </p:pic>
      <p:pic>
        <p:nvPicPr>
          <p:cNvPr id="13" name="Image 8" descr="preencoded.png"/>
          <p:cNvPicPr>
            <a:picLocks noChangeAspect="1"/>
          </p:cNvPicPr>
          <p:nvPr/>
        </p:nvPicPr>
        <p:blipFill>
          <a:blip r:embed="rId11"/>
          <a:stretch>
            <a:fillRect/>
          </a:stretch>
        </p:blipFill>
        <p:spPr>
          <a:xfrm>
            <a:off x="3838456" y="30453330"/>
            <a:ext cx="6953488" cy="3148370"/>
          </a:xfrm>
          <a:prstGeom prst="rect">
            <a:avLst/>
          </a:prstGeom>
        </p:spPr>
      </p:pic>
      <p:pic>
        <p:nvPicPr>
          <p:cNvPr id="14" name="Image 9" descr="preencoded.png"/>
          <p:cNvPicPr>
            <a:picLocks noChangeAspect="1"/>
          </p:cNvPicPr>
          <p:nvPr/>
        </p:nvPicPr>
        <p:blipFill>
          <a:blip r:embed="rId12"/>
          <a:stretch>
            <a:fillRect/>
          </a:stretch>
        </p:blipFill>
        <p:spPr>
          <a:xfrm>
            <a:off x="3838456" y="33776603"/>
            <a:ext cx="6953488" cy="3164443"/>
          </a:xfrm>
          <a:prstGeom prst="rect">
            <a:avLst/>
          </a:prstGeom>
        </p:spPr>
      </p:pic>
      <p:sp>
        <p:nvSpPr>
          <p:cNvPr id="15" name="Text 3"/>
          <p:cNvSpPr/>
          <p:nvPr/>
        </p:nvSpPr>
        <p:spPr>
          <a:xfrm>
            <a:off x="3838456" y="37115948"/>
            <a:ext cx="6953488" cy="248722"/>
          </a:xfrm>
          <a:prstGeom prst="rect">
            <a:avLst/>
          </a:prstGeom>
          <a:noFill/>
          <a:ln/>
        </p:spPr>
        <p:txBody>
          <a:bodyPr wrap="none" rtlCol="0" anchor="t"/>
          <a:lstStyle/>
          <a:p>
            <a:pPr marL="0" indent="0">
              <a:lnSpc>
                <a:spcPts val="1960"/>
              </a:lnSpc>
              <a:buNone/>
            </a:pPr>
            <a:endParaRPr lang="en-US" sz="122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666</Words>
  <Application>Microsoft Office PowerPoint</Application>
  <PresentationFormat>Custom</PresentationFormat>
  <Paragraphs>67</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Arimo</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kranthi Potnuru</cp:lastModifiedBy>
  <cp:revision>2</cp:revision>
  <dcterms:created xsi:type="dcterms:W3CDTF">2024-05-02T16:23:44Z</dcterms:created>
  <dcterms:modified xsi:type="dcterms:W3CDTF">2024-05-02T16:28:40Z</dcterms:modified>
</cp:coreProperties>
</file>